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5" r:id="rId9"/>
    <p:sldId id="263" r:id="rId10"/>
    <p:sldId id="26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2" autoAdjust="0"/>
    <p:restoredTop sz="94660"/>
  </p:normalViewPr>
  <p:slideViewPr>
    <p:cSldViewPr snapToGrid="0">
      <p:cViewPr varScale="1">
        <p:scale>
          <a:sx n="64" d="100"/>
          <a:sy n="64" d="100"/>
        </p:scale>
        <p:origin x="64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CE3FC83-495F-46EB-A16F-D1894C89B335}" type="datetimeFigureOut">
              <a:rPr lang="en-IN" smtClean="0"/>
              <a:t>14-08-2020</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8619D9-5530-40FF-ACA6-EDA3FCA0CFE2}" type="slidenum">
              <a:rPr lang="en-IN" smtClean="0"/>
              <a:t>‹#›</a:t>
            </a:fld>
            <a:endParaRPr lang="en-IN"/>
          </a:p>
        </p:txBody>
      </p:sp>
    </p:spTree>
    <p:extLst>
      <p:ext uri="{BB962C8B-B14F-4D97-AF65-F5344CB8AC3E}">
        <p14:creationId xmlns:p14="http://schemas.microsoft.com/office/powerpoint/2010/main" val="30007738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368619D9-5530-40FF-ACA6-EDA3FCA0CFE2}" type="slidenum">
              <a:rPr lang="en-IN" smtClean="0"/>
              <a:t>4</a:t>
            </a:fld>
            <a:endParaRPr lang="en-IN"/>
          </a:p>
        </p:txBody>
      </p:sp>
    </p:spTree>
    <p:extLst>
      <p:ext uri="{BB962C8B-B14F-4D97-AF65-F5344CB8AC3E}">
        <p14:creationId xmlns:p14="http://schemas.microsoft.com/office/powerpoint/2010/main" val="16365839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368619D9-5530-40FF-ACA6-EDA3FCA0CFE2}" type="slidenum">
              <a:rPr lang="en-IN" smtClean="0"/>
              <a:t>5</a:t>
            </a:fld>
            <a:endParaRPr lang="en-IN"/>
          </a:p>
        </p:txBody>
      </p:sp>
    </p:spTree>
    <p:extLst>
      <p:ext uri="{BB962C8B-B14F-4D97-AF65-F5344CB8AC3E}">
        <p14:creationId xmlns:p14="http://schemas.microsoft.com/office/powerpoint/2010/main" val="16035414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368619D9-5530-40FF-ACA6-EDA3FCA0CFE2}" type="slidenum">
              <a:rPr lang="en-IN" smtClean="0"/>
              <a:t>6</a:t>
            </a:fld>
            <a:endParaRPr lang="en-IN"/>
          </a:p>
        </p:txBody>
      </p:sp>
    </p:spTree>
    <p:extLst>
      <p:ext uri="{BB962C8B-B14F-4D97-AF65-F5344CB8AC3E}">
        <p14:creationId xmlns:p14="http://schemas.microsoft.com/office/powerpoint/2010/main" val="26828844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368619D9-5530-40FF-ACA6-EDA3FCA0CFE2}" type="slidenum">
              <a:rPr lang="en-IN" smtClean="0"/>
              <a:t>7</a:t>
            </a:fld>
            <a:endParaRPr lang="en-IN"/>
          </a:p>
        </p:txBody>
      </p:sp>
    </p:spTree>
    <p:extLst>
      <p:ext uri="{BB962C8B-B14F-4D97-AF65-F5344CB8AC3E}">
        <p14:creationId xmlns:p14="http://schemas.microsoft.com/office/powerpoint/2010/main" val="20028793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368619D9-5530-40FF-ACA6-EDA3FCA0CFE2}" type="slidenum">
              <a:rPr lang="en-IN" smtClean="0"/>
              <a:t>9</a:t>
            </a:fld>
            <a:endParaRPr lang="en-IN"/>
          </a:p>
        </p:txBody>
      </p:sp>
    </p:spTree>
    <p:extLst>
      <p:ext uri="{BB962C8B-B14F-4D97-AF65-F5344CB8AC3E}">
        <p14:creationId xmlns:p14="http://schemas.microsoft.com/office/powerpoint/2010/main" val="26005582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D20B0B-867B-4B14-9CAA-D445ECCBE98B}" type="datetime1">
              <a:rPr lang="en-US" smtClean="0"/>
              <a:t>8/14/2020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BC02723-9968-4612-82A6-0A268FB558D7}" type="datetime1">
              <a:rPr lang="en-US" smtClean="0"/>
              <a:t>8/14/2020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Click to edit Master text styles</a:t>
            </a:r>
          </a:p>
        </p:txBody>
      </p:sp>
      <p:sp>
        <p:nvSpPr>
          <p:cNvPr id="4" name="Date Placeholder 3"/>
          <p:cNvSpPr>
            <a:spLocks noGrp="1"/>
          </p:cNvSpPr>
          <p:nvPr>
            <p:ph type="dt" sz="half" idx="10"/>
          </p:nvPr>
        </p:nvSpPr>
        <p:spPr/>
        <p:txBody>
          <a:bodyPr/>
          <a:lstStyle/>
          <a:p>
            <a:fld id="{003592C4-1647-4088-BD0F-0E3E2DD14C11}" type="datetime1">
              <a:rPr lang="en-US" smtClean="0"/>
              <a:t>8/14/2020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wipe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Click to edit Master text styles</a:t>
            </a:r>
          </a:p>
        </p:txBody>
      </p:sp>
      <p:sp>
        <p:nvSpPr>
          <p:cNvPr id="2" name="Date Placeholder 1"/>
          <p:cNvSpPr>
            <a:spLocks noGrp="1"/>
          </p:cNvSpPr>
          <p:nvPr>
            <p:ph type="dt" sz="half" idx="10"/>
          </p:nvPr>
        </p:nvSpPr>
        <p:spPr/>
        <p:txBody>
          <a:bodyPr/>
          <a:lstStyle/>
          <a:p>
            <a:fld id="{96B89DD8-7E28-414D-A4A6-16A3783C2333}" type="datetime1">
              <a:rPr lang="en-US" smtClean="0"/>
              <a:t>8/14/2020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wipe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0B81ED-8D8B-4684-8318-80DD69535302}" type="datetime1">
              <a:rPr lang="en-US" smtClean="0"/>
              <a:t>8/14/2020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wipe dir="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BBBFE9-2EBE-4D33-961B-CE8118AB8633}" type="datetime1">
              <a:rPr lang="en-US" smtClean="0"/>
              <a:t>8/14/2020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7EC004-1EF5-427D-A805-28D5D274BB3B}" type="datetime1">
              <a:rPr lang="en-US" smtClean="0"/>
              <a:t>8/14/2020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2D5DE9-AD48-4D41-8440-F5F56F2A08A9}" type="datetime1">
              <a:rPr lang="en-US" smtClean="0"/>
              <a:t>8/14/2020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996E05D-5A4A-4BC5-90C4-8FA6C3633388}" type="datetime1">
              <a:rPr lang="en-US" smtClean="0"/>
              <a:t>8/14/2020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6D064C-C5BD-42E7-9762-2641F51CF8E4}" type="datetime1">
              <a:rPr lang="en-US" smtClean="0"/>
              <a:t>8/14/2020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0A93429-49C8-4B19-A9F4-94FB2FD70882}" type="datetime1">
              <a:rPr lang="en-US" smtClean="0"/>
              <a:t>8/14/2020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5210BC-DBD0-47E1-A075-1DC3B5D05D81}" type="datetime1">
              <a:rPr lang="en-US" smtClean="0"/>
              <a:t>8/14/2020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71F7625-A816-41EB-B37E-2140C8CCF004}" type="datetime1">
              <a:rPr lang="en-US" smtClean="0"/>
              <a:t>8/14/2020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transition spd="slow">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EE1A8F8E-41A3-46D5-BCAF-EF1B35FBFB7B}" type="datetime1">
              <a:rPr lang="en-US" smtClean="0"/>
              <a:t>8/14/2020</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cSld>
  <p:clrMapOvr>
    <a:masterClrMapping/>
  </p:clrMapOvr>
  <p:transition spd="slow">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2E0BBF39-BDBB-455C-9C4C-4B9EF4792FFF}" type="datetime1">
              <a:rPr lang="en-US" smtClean="0"/>
              <a:t>8/14/2020</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transition spd="slow">
    <p:wipe dir="r"/>
  </p:transition>
  <p:hf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REFUND OF UNUTILISED ITC…</a:t>
            </a:r>
            <a:endParaRPr lang="en-IN" dirty="0"/>
          </a:p>
        </p:txBody>
      </p:sp>
      <p:sp>
        <p:nvSpPr>
          <p:cNvPr id="3" name="Subtitle 2"/>
          <p:cNvSpPr>
            <a:spLocks noGrp="1"/>
          </p:cNvSpPr>
          <p:nvPr>
            <p:ph type="subTitle" idx="1"/>
          </p:nvPr>
        </p:nvSpPr>
        <p:spPr/>
        <p:txBody>
          <a:bodyPr/>
          <a:lstStyle/>
          <a:p>
            <a:r>
              <a:rPr lang="en-US" b="1" dirty="0"/>
              <a:t>An Overview of the latest Gujarat High Court Judgement in VKC Footsteps</a:t>
            </a:r>
          </a:p>
        </p:txBody>
      </p:sp>
      <p:sp>
        <p:nvSpPr>
          <p:cNvPr id="4" name="Slide Number Placeholder 3"/>
          <p:cNvSpPr>
            <a:spLocks noGrp="1"/>
          </p:cNvSpPr>
          <p:nvPr>
            <p:ph type="sldNum" sz="quarter" idx="12"/>
          </p:nvPr>
        </p:nvSpPr>
        <p:spPr/>
        <p:txBody>
          <a:bodyPr/>
          <a:lstStyle/>
          <a:p>
            <a:fld id="{D57F1E4F-1CFF-5643-939E-217C01CDF565}" type="slidenum">
              <a:rPr lang="en-US" b="1" smtClean="0"/>
              <a:pPr/>
              <a:t>1</a:t>
            </a:fld>
            <a:endParaRPr lang="en-US" b="1" dirty="0"/>
          </a:p>
        </p:txBody>
      </p:sp>
    </p:spTree>
    <p:extLst>
      <p:ext uri="{BB962C8B-B14F-4D97-AF65-F5344CB8AC3E}">
        <p14:creationId xmlns:p14="http://schemas.microsoft.com/office/powerpoint/2010/main" val="3438263344"/>
      </p:ext>
    </p:extLst>
  </p:cSld>
  <p:clrMapOvr>
    <a:masterClrMapping/>
  </p:clrMapOvr>
  <p:transition spd="slow">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7089" y="2435958"/>
            <a:ext cx="4382521" cy="1325081"/>
          </a:xfrm>
        </p:spPr>
        <p:txBody>
          <a:bodyPr/>
          <a:lstStyle/>
          <a:p>
            <a:pPr algn="ctr"/>
            <a:r>
              <a:rPr lang="en-US" dirty="0">
                <a:solidFill>
                  <a:schemeClr val="bg1"/>
                </a:solidFill>
              </a:rPr>
              <a:t>THANKS</a:t>
            </a:r>
            <a:endParaRPr lang="en-IN" dirty="0">
              <a:solidFill>
                <a:schemeClr val="bg1"/>
              </a:solidFill>
            </a:endParaRPr>
          </a:p>
        </p:txBody>
      </p:sp>
      <p:sp>
        <p:nvSpPr>
          <p:cNvPr id="3" name="Text Placeholder 2"/>
          <p:cNvSpPr>
            <a:spLocks noGrp="1"/>
          </p:cNvSpPr>
          <p:nvPr>
            <p:ph type="body" sz="quarter" idx="16"/>
          </p:nvPr>
        </p:nvSpPr>
        <p:spPr>
          <a:xfrm>
            <a:off x="6156000" y="2511498"/>
            <a:ext cx="4880300" cy="2070028"/>
          </a:xfrm>
        </p:spPr>
        <p:txBody>
          <a:bodyPr>
            <a:normAutofit/>
          </a:bodyPr>
          <a:lstStyle/>
          <a:p>
            <a:pPr algn="ctr"/>
            <a:r>
              <a:rPr lang="en-US" sz="3200" b="1" dirty="0">
                <a:solidFill>
                  <a:schemeClr val="accent1"/>
                </a:solidFill>
              </a:rPr>
              <a:t>Swamy Associates</a:t>
            </a:r>
          </a:p>
          <a:p>
            <a:pPr algn="ctr"/>
            <a:r>
              <a:rPr lang="en-US" sz="1200" b="1" dirty="0">
                <a:solidFill>
                  <a:schemeClr val="accent1"/>
                </a:solidFill>
              </a:rPr>
              <a:t>Chennai . Coimbatore . Bengaluru . Hyderabad . Pune . Delhi</a:t>
            </a:r>
          </a:p>
          <a:p>
            <a:pPr algn="ctr"/>
            <a:endParaRPr lang="en-US" sz="1200" b="1" dirty="0">
              <a:solidFill>
                <a:schemeClr val="accent1"/>
              </a:solidFill>
            </a:endParaRPr>
          </a:p>
          <a:p>
            <a:pPr algn="ctr"/>
            <a:r>
              <a:rPr lang="en-US" sz="2000" b="1" dirty="0">
                <a:solidFill>
                  <a:schemeClr val="accent1"/>
                </a:solidFill>
              </a:rPr>
              <a:t>www.swamyassociates.com</a:t>
            </a:r>
          </a:p>
          <a:p>
            <a:pPr algn="ctr"/>
            <a:endParaRPr lang="en-US" sz="1200" b="1" dirty="0">
              <a:solidFill>
                <a:schemeClr val="accent1"/>
              </a:solidFill>
            </a:endParaRPr>
          </a:p>
          <a:p>
            <a:pPr algn="ctr"/>
            <a:endParaRPr lang="en-US" sz="3200" b="1" dirty="0">
              <a:solidFill>
                <a:schemeClr val="accent1"/>
              </a:solidFill>
            </a:endParaRPr>
          </a:p>
          <a:p>
            <a:pPr algn="ctr"/>
            <a:endParaRPr lang="en-IN" sz="3200" b="1" dirty="0">
              <a:solidFill>
                <a:schemeClr val="accent1"/>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b="1" smtClean="0"/>
              <a:pPr/>
              <a:t>10</a:t>
            </a:fld>
            <a:endParaRPr lang="en-US" b="1" dirty="0"/>
          </a:p>
        </p:txBody>
      </p:sp>
    </p:spTree>
    <p:extLst>
      <p:ext uri="{BB962C8B-B14F-4D97-AF65-F5344CB8AC3E}">
        <p14:creationId xmlns:p14="http://schemas.microsoft.com/office/powerpoint/2010/main" val="3808334325"/>
      </p:ext>
    </p:extLst>
  </p:cSld>
  <p:clrMapOvr>
    <a:masterClrMapping/>
  </p:clrMapOvr>
  <p:transition spd="slow">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 54(3) of  CGST Act</a:t>
            </a:r>
            <a:endParaRPr lang="en-IN" dirty="0"/>
          </a:p>
        </p:txBody>
      </p:sp>
      <p:sp>
        <p:nvSpPr>
          <p:cNvPr id="3" name="Content Placeholder 2"/>
          <p:cNvSpPr>
            <a:spLocks noGrp="1"/>
          </p:cNvSpPr>
          <p:nvPr>
            <p:ph idx="1"/>
          </p:nvPr>
        </p:nvSpPr>
        <p:spPr/>
        <p:txBody>
          <a:bodyPr/>
          <a:lstStyle/>
          <a:p>
            <a:pPr marL="0" indent="0">
              <a:buNone/>
            </a:pPr>
            <a:r>
              <a:rPr lang="en-US" b="1" dirty="0"/>
              <a:t>(3) Subject to the provisions of sub-section (10), a registered person may claim refund of any </a:t>
            </a:r>
            <a:r>
              <a:rPr lang="en-US" b="1" dirty="0" err="1"/>
              <a:t>unutilised</a:t>
            </a:r>
            <a:r>
              <a:rPr lang="en-US" b="1" dirty="0"/>
              <a:t> </a:t>
            </a:r>
            <a:r>
              <a:rPr lang="en-US" b="1" dirty="0">
                <a:solidFill>
                  <a:schemeClr val="accent1"/>
                </a:solidFill>
              </a:rPr>
              <a:t>input tax credit</a:t>
            </a:r>
            <a:r>
              <a:rPr lang="en-US" b="1" dirty="0"/>
              <a:t> at the end of any tax period :</a:t>
            </a:r>
          </a:p>
          <a:p>
            <a:r>
              <a:rPr lang="en-US" b="1" dirty="0"/>
              <a:t>Provided that no refund of </a:t>
            </a:r>
            <a:r>
              <a:rPr lang="en-US" b="1" dirty="0" err="1"/>
              <a:t>unutilised</a:t>
            </a:r>
            <a:r>
              <a:rPr lang="en-US" b="1" dirty="0"/>
              <a:t> input tax credit shall be allowed in cases other than —</a:t>
            </a:r>
          </a:p>
          <a:p>
            <a:pPr marL="0" indent="0">
              <a:buNone/>
            </a:pPr>
            <a:r>
              <a:rPr lang="en-US" b="1" dirty="0"/>
              <a:t>(</a:t>
            </a:r>
            <a:r>
              <a:rPr lang="en-US" b="1" dirty="0" err="1"/>
              <a:t>i</a:t>
            </a:r>
            <a:r>
              <a:rPr lang="en-US" b="1" dirty="0"/>
              <a:t>) zero rated supplies made without payment of tax; </a:t>
            </a:r>
          </a:p>
          <a:p>
            <a:pPr marL="0" indent="0">
              <a:buNone/>
            </a:pPr>
            <a:r>
              <a:rPr lang="en-US" b="1" dirty="0"/>
              <a:t>(ii) where the credit has accumulated on account of </a:t>
            </a:r>
            <a:r>
              <a:rPr lang="en-US" b="1" dirty="0">
                <a:solidFill>
                  <a:schemeClr val="accent1"/>
                </a:solidFill>
              </a:rPr>
              <a:t>rate of tax on inputs being higher than the rate of tax on output supplies </a:t>
            </a:r>
            <a:r>
              <a:rPr lang="en-US" b="1" dirty="0"/>
              <a:t>(other than nil rated or fully exempt supplies), except supplies of goods or services or both as may be notified by the Government on the recommendations of the Council.</a:t>
            </a:r>
          </a:p>
        </p:txBody>
      </p:sp>
      <p:sp>
        <p:nvSpPr>
          <p:cNvPr id="4" name="Slide Number Placeholder 3"/>
          <p:cNvSpPr>
            <a:spLocks noGrp="1"/>
          </p:cNvSpPr>
          <p:nvPr>
            <p:ph type="sldNum" sz="quarter" idx="12"/>
          </p:nvPr>
        </p:nvSpPr>
        <p:spPr/>
        <p:txBody>
          <a:bodyPr/>
          <a:lstStyle/>
          <a:p>
            <a:fld id="{D57F1E4F-1CFF-5643-939E-217C01CDF565}" type="slidenum">
              <a:rPr lang="en-US" b="1" smtClean="0"/>
              <a:pPr/>
              <a:t>2</a:t>
            </a:fld>
            <a:endParaRPr lang="en-US" b="1" dirty="0"/>
          </a:p>
        </p:txBody>
      </p:sp>
    </p:spTree>
    <p:extLst>
      <p:ext uri="{BB962C8B-B14F-4D97-AF65-F5344CB8AC3E}">
        <p14:creationId xmlns:p14="http://schemas.microsoft.com/office/powerpoint/2010/main" val="3648191936"/>
      </p:ext>
    </p:extLst>
  </p:cSld>
  <p:clrMapOvr>
    <a:masterClrMapping/>
  </p:clrMapOvr>
  <p:transition spd="slow">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Inverted Duty Structure</a:t>
            </a:r>
            <a:endParaRPr lang="en-IN" dirty="0"/>
          </a:p>
        </p:txBody>
      </p:sp>
      <p:sp>
        <p:nvSpPr>
          <p:cNvPr id="3" name="Content Placeholder 2"/>
          <p:cNvSpPr>
            <a:spLocks noGrp="1"/>
          </p:cNvSpPr>
          <p:nvPr>
            <p:ph idx="1"/>
          </p:nvPr>
        </p:nvSpPr>
        <p:spPr/>
        <p:txBody>
          <a:bodyPr/>
          <a:lstStyle/>
          <a:p>
            <a:r>
              <a:rPr lang="en-US" dirty="0"/>
              <a:t>An inverted duty structure is a situation when the tax on inputs is higher than that on output leading to an accumulation of credit.</a:t>
            </a:r>
          </a:p>
          <a:p>
            <a:pPr marL="0" indent="0">
              <a:buNone/>
            </a:pPr>
            <a:endParaRPr lang="en-US" dirty="0"/>
          </a:p>
          <a:p>
            <a:pPr marL="0" indent="0">
              <a:buNone/>
            </a:pPr>
            <a:endParaRPr lang="en-US" dirty="0"/>
          </a:p>
          <a:p>
            <a:pPr marL="0" indent="0">
              <a:buNone/>
            </a:pPr>
            <a:endParaRPr lang="en-US" dirty="0"/>
          </a:p>
          <a:p>
            <a:pPr marL="0" indent="0">
              <a:buNone/>
            </a:pPr>
            <a:r>
              <a:rPr lang="en-US" dirty="0"/>
              <a:t>	</a:t>
            </a:r>
            <a:endParaRPr lang="en-IN" dirty="0"/>
          </a:p>
        </p:txBody>
      </p:sp>
      <p:graphicFrame>
        <p:nvGraphicFramePr>
          <p:cNvPr id="8" name="Table 7"/>
          <p:cNvGraphicFramePr>
            <a:graphicFrameLocks noGrp="1"/>
          </p:cNvGraphicFramePr>
          <p:nvPr>
            <p:extLst>
              <p:ext uri="{D42A27DB-BD31-4B8C-83A1-F6EECF244321}">
                <p14:modId xmlns:p14="http://schemas.microsoft.com/office/powerpoint/2010/main" val="1229505949"/>
              </p:ext>
            </p:extLst>
          </p:nvPr>
        </p:nvGraphicFramePr>
        <p:xfrm>
          <a:off x="1767196" y="3912278"/>
          <a:ext cx="8127999" cy="148336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0000"/>
                    </a:ext>
                  </a:extLst>
                </a:gridCol>
                <a:gridCol w="2709333">
                  <a:extLst>
                    <a:ext uri="{9D8B030D-6E8A-4147-A177-3AD203B41FA5}">
                      <a16:colId xmlns:a16="http://schemas.microsoft.com/office/drawing/2014/main" val="20001"/>
                    </a:ext>
                  </a:extLst>
                </a:gridCol>
                <a:gridCol w="2709333">
                  <a:extLst>
                    <a:ext uri="{9D8B030D-6E8A-4147-A177-3AD203B41FA5}">
                      <a16:colId xmlns:a16="http://schemas.microsoft.com/office/drawing/2014/main" val="20002"/>
                    </a:ext>
                  </a:extLst>
                </a:gridCol>
              </a:tblGrid>
              <a:tr h="370840">
                <a:tc>
                  <a:txBody>
                    <a:bodyPr/>
                    <a:lstStyle/>
                    <a:p>
                      <a:pPr algn="ctr"/>
                      <a:r>
                        <a:rPr lang="en-US" dirty="0"/>
                        <a:t>Value</a:t>
                      </a:r>
                      <a:endParaRPr lang="en-IN" dirty="0"/>
                    </a:p>
                  </a:txBody>
                  <a:tcPr/>
                </a:tc>
                <a:tc>
                  <a:txBody>
                    <a:bodyPr/>
                    <a:lstStyle/>
                    <a:p>
                      <a:pPr algn="ctr"/>
                      <a:r>
                        <a:rPr lang="en-US" dirty="0"/>
                        <a:t>Rate</a:t>
                      </a:r>
                      <a:endParaRPr lang="en-IN" dirty="0"/>
                    </a:p>
                  </a:txBody>
                  <a:tcPr/>
                </a:tc>
                <a:tc>
                  <a:txBody>
                    <a:bodyPr/>
                    <a:lstStyle/>
                    <a:p>
                      <a:pPr algn="ctr"/>
                      <a:r>
                        <a:rPr lang="en-US" dirty="0"/>
                        <a:t>ITC</a:t>
                      </a:r>
                      <a:endParaRPr lang="en-IN" dirty="0"/>
                    </a:p>
                  </a:txBody>
                  <a:tcPr/>
                </a:tc>
                <a:extLst>
                  <a:ext uri="{0D108BD9-81ED-4DB2-BD59-A6C34878D82A}">
                    <a16:rowId xmlns:a16="http://schemas.microsoft.com/office/drawing/2014/main" val="10000"/>
                  </a:ext>
                </a:extLst>
              </a:tr>
              <a:tr h="370840">
                <a:tc>
                  <a:txBody>
                    <a:bodyPr/>
                    <a:lstStyle/>
                    <a:p>
                      <a:pPr algn="ctr"/>
                      <a:r>
                        <a:rPr lang="en-US" b="1" dirty="0">
                          <a:solidFill>
                            <a:schemeClr val="bg2"/>
                          </a:solidFill>
                        </a:rPr>
                        <a:t>Purchase Value - 100</a:t>
                      </a:r>
                      <a:endParaRPr lang="en-IN" b="1" dirty="0">
                        <a:solidFill>
                          <a:schemeClr val="bg2"/>
                        </a:solidFill>
                      </a:endParaRPr>
                    </a:p>
                  </a:txBody>
                  <a:tcPr/>
                </a:tc>
                <a:tc>
                  <a:txBody>
                    <a:bodyPr/>
                    <a:lstStyle/>
                    <a:p>
                      <a:pPr algn="ctr"/>
                      <a:r>
                        <a:rPr lang="en-US" b="1" dirty="0"/>
                        <a:t>18%</a:t>
                      </a:r>
                      <a:endParaRPr lang="en-IN" b="1" dirty="0"/>
                    </a:p>
                  </a:txBody>
                  <a:tcPr/>
                </a:tc>
                <a:tc>
                  <a:txBody>
                    <a:bodyPr/>
                    <a:lstStyle/>
                    <a:p>
                      <a:pPr algn="ctr"/>
                      <a:r>
                        <a:rPr lang="en-US" b="1" dirty="0"/>
                        <a:t>18</a:t>
                      </a:r>
                      <a:endParaRPr lang="en-IN" b="1" dirty="0"/>
                    </a:p>
                  </a:txBody>
                  <a:tcPr/>
                </a:tc>
                <a:extLst>
                  <a:ext uri="{0D108BD9-81ED-4DB2-BD59-A6C34878D82A}">
                    <a16:rowId xmlns:a16="http://schemas.microsoft.com/office/drawing/2014/main" val="10001"/>
                  </a:ext>
                </a:extLst>
              </a:tr>
              <a:tr h="370840">
                <a:tc>
                  <a:txBody>
                    <a:bodyPr/>
                    <a:lstStyle/>
                    <a:p>
                      <a:pPr algn="ctr"/>
                      <a:r>
                        <a:rPr lang="en-US" b="1" dirty="0"/>
                        <a:t>Sale Value - 200</a:t>
                      </a:r>
                      <a:endParaRPr lang="en-IN" b="1" dirty="0"/>
                    </a:p>
                  </a:txBody>
                  <a:tcPr/>
                </a:tc>
                <a:tc>
                  <a:txBody>
                    <a:bodyPr/>
                    <a:lstStyle/>
                    <a:p>
                      <a:pPr algn="ctr"/>
                      <a:r>
                        <a:rPr lang="en-US" b="1" dirty="0"/>
                        <a:t>5%</a:t>
                      </a:r>
                      <a:endParaRPr lang="en-IN" b="1" dirty="0"/>
                    </a:p>
                  </a:txBody>
                  <a:tcPr/>
                </a:tc>
                <a:tc>
                  <a:txBody>
                    <a:bodyPr/>
                    <a:lstStyle/>
                    <a:p>
                      <a:pPr algn="ctr"/>
                      <a:r>
                        <a:rPr lang="en-US" b="1" dirty="0"/>
                        <a:t>10</a:t>
                      </a:r>
                      <a:endParaRPr lang="en-IN" b="1" dirty="0"/>
                    </a:p>
                  </a:txBody>
                  <a:tcPr/>
                </a:tc>
                <a:extLst>
                  <a:ext uri="{0D108BD9-81ED-4DB2-BD59-A6C34878D82A}">
                    <a16:rowId xmlns:a16="http://schemas.microsoft.com/office/drawing/2014/main" val="10002"/>
                  </a:ext>
                </a:extLst>
              </a:tr>
              <a:tr h="370840">
                <a:tc>
                  <a:txBody>
                    <a:bodyPr/>
                    <a:lstStyle/>
                    <a:p>
                      <a:pPr algn="ctr"/>
                      <a:r>
                        <a:rPr lang="en-US" b="1" dirty="0"/>
                        <a:t>ITC accumulation</a:t>
                      </a:r>
                      <a:endParaRPr lang="en-IN" b="1" dirty="0"/>
                    </a:p>
                  </a:txBody>
                  <a:tcPr/>
                </a:tc>
                <a:tc>
                  <a:txBody>
                    <a:bodyPr/>
                    <a:lstStyle/>
                    <a:p>
                      <a:pPr algn="ctr"/>
                      <a:endParaRPr lang="en-IN" b="1" dirty="0"/>
                    </a:p>
                  </a:txBody>
                  <a:tcPr/>
                </a:tc>
                <a:tc>
                  <a:txBody>
                    <a:bodyPr/>
                    <a:lstStyle/>
                    <a:p>
                      <a:pPr algn="ctr"/>
                      <a:r>
                        <a:rPr lang="en-US" b="1" dirty="0"/>
                        <a:t>8</a:t>
                      </a:r>
                      <a:endParaRPr lang="en-IN" b="1" dirty="0"/>
                    </a:p>
                  </a:txBody>
                  <a:tcPr/>
                </a:tc>
                <a:extLst>
                  <a:ext uri="{0D108BD9-81ED-4DB2-BD59-A6C34878D82A}">
                    <a16:rowId xmlns:a16="http://schemas.microsoft.com/office/drawing/2014/main" val="10003"/>
                  </a:ext>
                </a:extLst>
              </a:tr>
            </a:tbl>
          </a:graphicData>
        </a:graphic>
      </p:graphicFrame>
      <p:sp>
        <p:nvSpPr>
          <p:cNvPr id="9" name="Slide Number Placeholder 8"/>
          <p:cNvSpPr>
            <a:spLocks noGrp="1"/>
          </p:cNvSpPr>
          <p:nvPr>
            <p:ph type="sldNum" sz="quarter" idx="12"/>
          </p:nvPr>
        </p:nvSpPr>
        <p:spPr/>
        <p:txBody>
          <a:bodyPr/>
          <a:lstStyle/>
          <a:p>
            <a:fld id="{D57F1E4F-1CFF-5643-939E-217C01CDF565}" type="slidenum">
              <a:rPr lang="en-US" b="1" smtClean="0"/>
              <a:pPr/>
              <a:t>3</a:t>
            </a:fld>
            <a:endParaRPr lang="en-US" b="1" dirty="0"/>
          </a:p>
        </p:txBody>
      </p:sp>
    </p:spTree>
    <p:extLst>
      <p:ext uri="{BB962C8B-B14F-4D97-AF65-F5344CB8AC3E}">
        <p14:creationId xmlns:p14="http://schemas.microsoft.com/office/powerpoint/2010/main" val="488425593"/>
      </p:ext>
    </p:extLst>
  </p:cSld>
  <p:clrMapOvr>
    <a:masterClrMapping/>
  </p:clrMapOvr>
  <p:transition spd="slow">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9999" y="447188"/>
            <a:ext cx="11159951" cy="970450"/>
          </a:xfrm>
        </p:spPr>
        <p:txBody>
          <a:bodyPr/>
          <a:lstStyle/>
          <a:p>
            <a:r>
              <a:rPr lang="en-US" dirty="0"/>
              <a:t>Rule 89(5) of CGST Rules (Pre-amendment)</a:t>
            </a:r>
            <a:endParaRPr lang="en-IN" dirty="0"/>
          </a:p>
        </p:txBody>
      </p:sp>
      <p:sp>
        <p:nvSpPr>
          <p:cNvPr id="3" name="Content Placeholder 2"/>
          <p:cNvSpPr>
            <a:spLocks noGrp="1"/>
          </p:cNvSpPr>
          <p:nvPr>
            <p:ph idx="1"/>
          </p:nvPr>
        </p:nvSpPr>
        <p:spPr/>
        <p:txBody>
          <a:bodyPr/>
          <a:lstStyle/>
          <a:p>
            <a:pPr marL="0" indent="0">
              <a:buNone/>
            </a:pPr>
            <a:r>
              <a:rPr lang="en-US" b="1" dirty="0"/>
              <a:t>"(5) In the case of refund on account of inverted duty structure, refund of input tax credit shall be granted as per the following formula -</a:t>
            </a:r>
          </a:p>
          <a:p>
            <a:pPr marL="0" indent="0">
              <a:buNone/>
            </a:pPr>
            <a:r>
              <a:rPr lang="en-US" b="1" dirty="0"/>
              <a:t>	Maximum Refund Amount = {(Turnover of inverted rated supply of goods) x Net ITC ÷ 	Adjusted Total Turnover} - tax payable on such inverted rated supply of goods</a:t>
            </a:r>
          </a:p>
          <a:p>
            <a:pPr marL="0" indent="0">
              <a:buNone/>
            </a:pPr>
            <a:r>
              <a:rPr lang="en-US" b="1" dirty="0"/>
              <a:t>	Explanation.- For the purposes of this sub rule, the expressions “Net ITC” and “Adjusted 	Total turnover” shall have the same meanings as assigned to them in sub-rule (4)."</a:t>
            </a:r>
          </a:p>
          <a:p>
            <a:pPr marL="0" indent="0">
              <a:buNone/>
            </a:pPr>
            <a:endParaRPr lang="en-US" b="1" dirty="0"/>
          </a:p>
          <a:p>
            <a:pPr marL="0" indent="0">
              <a:buNone/>
            </a:pPr>
            <a:r>
              <a:rPr lang="en-US" b="1" dirty="0"/>
              <a:t>“Net ITC” means input tax credit availed on </a:t>
            </a:r>
            <a:r>
              <a:rPr lang="en-US" b="1" dirty="0">
                <a:solidFill>
                  <a:schemeClr val="accent1"/>
                </a:solidFill>
              </a:rPr>
              <a:t>inputs and input services</a:t>
            </a:r>
            <a:r>
              <a:rPr lang="en-US" b="1" dirty="0"/>
              <a:t> during the relevant period other than the input tax credit availed for which refund is claimed under sub-rules (4A) or (4B) or both;</a:t>
            </a:r>
          </a:p>
          <a:p>
            <a:pPr marL="0" indent="0">
              <a:buNone/>
            </a:pPr>
            <a:endParaRPr lang="en-US" b="1" dirty="0"/>
          </a:p>
        </p:txBody>
      </p:sp>
      <p:sp>
        <p:nvSpPr>
          <p:cNvPr id="4" name="Slide Number Placeholder 3"/>
          <p:cNvSpPr>
            <a:spLocks noGrp="1"/>
          </p:cNvSpPr>
          <p:nvPr>
            <p:ph type="sldNum" sz="quarter" idx="12"/>
          </p:nvPr>
        </p:nvSpPr>
        <p:spPr/>
        <p:txBody>
          <a:bodyPr/>
          <a:lstStyle/>
          <a:p>
            <a:fld id="{D57F1E4F-1CFF-5643-939E-217C01CDF565}" type="slidenum">
              <a:rPr lang="en-US" b="1" smtClean="0"/>
              <a:pPr/>
              <a:t>4</a:t>
            </a:fld>
            <a:endParaRPr lang="en-US" b="1" dirty="0"/>
          </a:p>
        </p:txBody>
      </p:sp>
    </p:spTree>
    <p:extLst>
      <p:ext uri="{BB962C8B-B14F-4D97-AF65-F5344CB8AC3E}">
        <p14:creationId xmlns:p14="http://schemas.microsoft.com/office/powerpoint/2010/main" val="183440886"/>
      </p:ext>
    </p:extLst>
  </p:cSld>
  <p:clrMapOvr>
    <a:masterClrMapping/>
  </p:clrMapOvr>
  <p:transition spd="slow">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9999" y="447188"/>
            <a:ext cx="11159951" cy="970450"/>
          </a:xfrm>
        </p:spPr>
        <p:txBody>
          <a:bodyPr/>
          <a:lstStyle/>
          <a:p>
            <a:r>
              <a:rPr lang="en-US" dirty="0"/>
              <a:t>Rule 89(5) of CGST Rules (Post-amendment)</a:t>
            </a:r>
            <a:endParaRPr lang="en-IN" dirty="0"/>
          </a:p>
        </p:txBody>
      </p:sp>
      <p:sp>
        <p:nvSpPr>
          <p:cNvPr id="3" name="Content Placeholder 2"/>
          <p:cNvSpPr>
            <a:spLocks noGrp="1"/>
          </p:cNvSpPr>
          <p:nvPr>
            <p:ph idx="1"/>
          </p:nvPr>
        </p:nvSpPr>
        <p:spPr/>
        <p:txBody>
          <a:bodyPr>
            <a:normAutofit/>
          </a:bodyPr>
          <a:lstStyle/>
          <a:p>
            <a:r>
              <a:rPr lang="en-US" b="1" u="sng" dirty="0"/>
              <a:t>Notification No. 21/2018-C.T., dated 18-4-2018</a:t>
            </a:r>
          </a:p>
          <a:p>
            <a:pPr marL="0" indent="0">
              <a:buNone/>
            </a:pPr>
            <a:r>
              <a:rPr lang="en-US" b="1" dirty="0"/>
              <a:t>“Net ITC” shall mean input tax credit availed on </a:t>
            </a:r>
            <a:r>
              <a:rPr lang="en-US" b="1" dirty="0">
                <a:solidFill>
                  <a:schemeClr val="accent6"/>
                </a:solidFill>
              </a:rPr>
              <a:t>inputs</a:t>
            </a:r>
            <a:r>
              <a:rPr lang="en-US" b="1" dirty="0"/>
              <a:t> during the relevant period other than the input tax credit availed for which refund is claimed under sub-rules (4A) or (4B) or both;</a:t>
            </a:r>
          </a:p>
          <a:p>
            <a:pPr marL="0" indent="0">
              <a:buNone/>
            </a:pPr>
            <a:endParaRPr lang="en-US" b="1" dirty="0"/>
          </a:p>
          <a:p>
            <a:r>
              <a:rPr lang="en-US" b="1" u="sng" dirty="0"/>
              <a:t>Notification No. 26/2018-C.T., dated 13-6-2018</a:t>
            </a:r>
          </a:p>
          <a:p>
            <a:pPr marL="0" indent="0">
              <a:buNone/>
            </a:pPr>
            <a:r>
              <a:rPr lang="en-US" b="1" dirty="0">
                <a:solidFill>
                  <a:schemeClr val="accent6"/>
                </a:solidFill>
              </a:rPr>
              <a:t>with effect from 1st July 2017</a:t>
            </a:r>
            <a:r>
              <a:rPr lang="en-US" b="1" dirty="0"/>
              <a:t>, in rule 89, for sub-rule (5), the following shall be substituted;</a:t>
            </a:r>
          </a:p>
          <a:p>
            <a:pPr marL="0" indent="0">
              <a:buNone/>
            </a:pPr>
            <a:endParaRPr lang="en-US" b="1" dirty="0"/>
          </a:p>
          <a:p>
            <a:r>
              <a:rPr lang="en-US" b="1" dirty="0"/>
              <a:t>Effectively the revised formula did not allow refund for input services and this was also given retrospective effect.</a:t>
            </a:r>
          </a:p>
        </p:txBody>
      </p:sp>
      <p:sp>
        <p:nvSpPr>
          <p:cNvPr id="4" name="Slide Number Placeholder 3"/>
          <p:cNvSpPr>
            <a:spLocks noGrp="1"/>
          </p:cNvSpPr>
          <p:nvPr>
            <p:ph type="sldNum" sz="quarter" idx="12"/>
          </p:nvPr>
        </p:nvSpPr>
        <p:spPr/>
        <p:txBody>
          <a:bodyPr/>
          <a:lstStyle/>
          <a:p>
            <a:fld id="{D57F1E4F-1CFF-5643-939E-217C01CDF565}" type="slidenum">
              <a:rPr lang="en-US" b="1" smtClean="0"/>
              <a:pPr/>
              <a:t>5</a:t>
            </a:fld>
            <a:endParaRPr lang="en-US" b="1" dirty="0"/>
          </a:p>
        </p:txBody>
      </p:sp>
    </p:spTree>
    <p:extLst>
      <p:ext uri="{BB962C8B-B14F-4D97-AF65-F5344CB8AC3E}">
        <p14:creationId xmlns:p14="http://schemas.microsoft.com/office/powerpoint/2010/main" val="788499044"/>
      </p:ext>
    </p:extLst>
  </p:cSld>
  <p:clrMapOvr>
    <a:masterClrMapping/>
  </p:clrMapOvr>
  <p:transition spd="slow">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9999" y="447188"/>
            <a:ext cx="11159951" cy="970450"/>
          </a:xfrm>
        </p:spPr>
        <p:txBody>
          <a:bodyPr/>
          <a:lstStyle/>
          <a:p>
            <a:r>
              <a:rPr lang="en-US" dirty="0"/>
              <a:t>Departmental Clarification</a:t>
            </a:r>
            <a:endParaRPr lang="en-IN" dirty="0"/>
          </a:p>
        </p:txBody>
      </p:sp>
      <p:sp>
        <p:nvSpPr>
          <p:cNvPr id="3" name="Content Placeholder 2"/>
          <p:cNvSpPr>
            <a:spLocks noGrp="1"/>
          </p:cNvSpPr>
          <p:nvPr>
            <p:ph idx="1"/>
          </p:nvPr>
        </p:nvSpPr>
        <p:spPr/>
        <p:txBody>
          <a:bodyPr>
            <a:normAutofit fontScale="92500"/>
          </a:bodyPr>
          <a:lstStyle/>
          <a:p>
            <a:r>
              <a:rPr lang="en-US" b="1" u="sng" dirty="0"/>
              <a:t>Circular 79/53/2018-GST dated 13.12.2018</a:t>
            </a:r>
            <a:endParaRPr lang="en-US" b="1" dirty="0"/>
          </a:p>
          <a:p>
            <a:pPr marL="0" indent="0" algn="just">
              <a:buNone/>
            </a:pPr>
            <a:r>
              <a:rPr lang="en-US" b="1" dirty="0"/>
              <a:t>	Section 2(59) of the CGST Act defines inputs as any goods other than capital goods used or 	intended to be used by a supplier in the course or furtherance of business. Thus, inputs do not 	include services or capital goods. Therefore, clearly, the intent of the law is not to allow refund 	of tax paid on input services or capital goods as part of refund of unutilized input tax credit. </a:t>
            </a:r>
          </a:p>
          <a:p>
            <a:pPr marL="0" indent="0" algn="just">
              <a:buNone/>
            </a:pPr>
            <a:endParaRPr lang="en-US" b="1" dirty="0"/>
          </a:p>
          <a:p>
            <a:pPr algn="just"/>
            <a:r>
              <a:rPr lang="en-US" b="1" dirty="0"/>
              <a:t>In order to align the CGST Rules with the CGST Act, Notification No. 26/2018-CT was issued.</a:t>
            </a:r>
          </a:p>
          <a:p>
            <a:pPr marL="0" indent="0" algn="just">
              <a:buNone/>
            </a:pPr>
            <a:endParaRPr lang="en-US" b="1" dirty="0"/>
          </a:p>
          <a:p>
            <a:pPr algn="just"/>
            <a:r>
              <a:rPr lang="en-US" b="1" dirty="0"/>
              <a:t>Both the law and the rules clearly prevent the refund of tax paid on input services and capital goods as part of refund of input tax credit accumulated on account of inverted duty structure.</a:t>
            </a:r>
          </a:p>
        </p:txBody>
      </p:sp>
      <p:sp>
        <p:nvSpPr>
          <p:cNvPr id="4" name="Slide Number Placeholder 3"/>
          <p:cNvSpPr>
            <a:spLocks noGrp="1"/>
          </p:cNvSpPr>
          <p:nvPr>
            <p:ph type="sldNum" sz="quarter" idx="12"/>
          </p:nvPr>
        </p:nvSpPr>
        <p:spPr/>
        <p:txBody>
          <a:bodyPr/>
          <a:lstStyle/>
          <a:p>
            <a:fld id="{D57F1E4F-1CFF-5643-939E-217C01CDF565}" type="slidenum">
              <a:rPr lang="en-US" b="1" smtClean="0"/>
              <a:pPr/>
              <a:t>6</a:t>
            </a:fld>
            <a:endParaRPr lang="en-US" b="1" dirty="0"/>
          </a:p>
        </p:txBody>
      </p:sp>
    </p:spTree>
    <p:extLst>
      <p:ext uri="{BB962C8B-B14F-4D97-AF65-F5344CB8AC3E}">
        <p14:creationId xmlns:p14="http://schemas.microsoft.com/office/powerpoint/2010/main" val="3287328102"/>
      </p:ext>
    </p:extLst>
  </p:cSld>
  <p:clrMapOvr>
    <a:masterClrMapping/>
  </p:clrMapOvr>
  <p:transition spd="slow">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9999" y="447188"/>
            <a:ext cx="11159951" cy="970450"/>
          </a:xfrm>
        </p:spPr>
        <p:txBody>
          <a:bodyPr/>
          <a:lstStyle/>
          <a:p>
            <a:r>
              <a:rPr lang="en-US" dirty="0"/>
              <a:t>VKC Footsteps vs UOI</a:t>
            </a:r>
            <a:endParaRPr lang="en-IN" dirty="0"/>
          </a:p>
        </p:txBody>
      </p:sp>
      <p:sp>
        <p:nvSpPr>
          <p:cNvPr id="3" name="Content Placeholder 2"/>
          <p:cNvSpPr>
            <a:spLocks noGrp="1"/>
          </p:cNvSpPr>
          <p:nvPr>
            <p:ph idx="1"/>
          </p:nvPr>
        </p:nvSpPr>
        <p:spPr/>
        <p:txBody>
          <a:bodyPr>
            <a:normAutofit/>
          </a:bodyPr>
          <a:lstStyle/>
          <a:p>
            <a:endParaRPr lang="en-US" b="1" dirty="0"/>
          </a:p>
          <a:p>
            <a:r>
              <a:rPr lang="en-US" b="1" dirty="0"/>
              <a:t>Input and Input Service are both part of Input Tax and Input Tax Credit.</a:t>
            </a:r>
          </a:p>
          <a:p>
            <a:endParaRPr lang="en-US" b="1" dirty="0"/>
          </a:p>
          <a:p>
            <a:r>
              <a:rPr lang="en-US" b="1" dirty="0"/>
              <a:t>Legislature had provided under the Act that a registered person may claim refund of “any </a:t>
            </a:r>
            <a:r>
              <a:rPr lang="en-US" b="1" dirty="0" err="1"/>
              <a:t>unutilised</a:t>
            </a:r>
            <a:r>
              <a:rPr lang="en-US" b="1" dirty="0"/>
              <a:t> input tax”, which the Rule cannot restrict.</a:t>
            </a:r>
          </a:p>
          <a:p>
            <a:endParaRPr lang="en-US" b="1" dirty="0"/>
          </a:p>
          <a:p>
            <a:r>
              <a:rPr lang="en-US" b="1" dirty="0"/>
              <a:t>Thus, Rule 89(5) is </a:t>
            </a:r>
            <a:r>
              <a:rPr lang="en-US" b="1" i="1" dirty="0" err="1">
                <a:solidFill>
                  <a:schemeClr val="accent1"/>
                </a:solidFill>
              </a:rPr>
              <a:t>ultravires</a:t>
            </a:r>
            <a:r>
              <a:rPr lang="en-US" b="1" dirty="0"/>
              <a:t> Section 54(3).</a:t>
            </a:r>
          </a:p>
          <a:p>
            <a:endParaRPr lang="en-US" b="1" dirty="0"/>
          </a:p>
        </p:txBody>
      </p:sp>
      <p:sp>
        <p:nvSpPr>
          <p:cNvPr id="4" name="Slide Number Placeholder 3"/>
          <p:cNvSpPr>
            <a:spLocks noGrp="1"/>
          </p:cNvSpPr>
          <p:nvPr>
            <p:ph type="sldNum" sz="quarter" idx="12"/>
          </p:nvPr>
        </p:nvSpPr>
        <p:spPr/>
        <p:txBody>
          <a:bodyPr/>
          <a:lstStyle/>
          <a:p>
            <a:fld id="{D57F1E4F-1CFF-5643-939E-217C01CDF565}" type="slidenum">
              <a:rPr lang="en-US" b="1" smtClean="0"/>
              <a:pPr/>
              <a:t>7</a:t>
            </a:fld>
            <a:endParaRPr lang="en-US" b="1" dirty="0"/>
          </a:p>
        </p:txBody>
      </p:sp>
    </p:spTree>
    <p:extLst>
      <p:ext uri="{BB962C8B-B14F-4D97-AF65-F5344CB8AC3E}">
        <p14:creationId xmlns:p14="http://schemas.microsoft.com/office/powerpoint/2010/main" val="1898192659"/>
      </p:ext>
    </p:extLst>
  </p:cSld>
  <p:clrMapOvr>
    <a:masterClrMapping/>
  </p:clrMapOvr>
  <p:transition spd="slow">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calculate…</a:t>
            </a:r>
            <a:endParaRPr lang="en-IN"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722332102"/>
              </p:ext>
            </p:extLst>
          </p:nvPr>
        </p:nvGraphicFramePr>
        <p:xfrm>
          <a:off x="819150" y="2222500"/>
          <a:ext cx="10553700" cy="3708400"/>
        </p:xfrm>
        <a:graphic>
          <a:graphicData uri="http://schemas.openxmlformats.org/drawingml/2006/table">
            <a:tbl>
              <a:tblPr firstRow="1" bandRow="1">
                <a:tableStyleId>{5C22544A-7EE6-4342-B048-85BDC9FD1C3A}</a:tableStyleId>
              </a:tblPr>
              <a:tblGrid>
                <a:gridCol w="815185">
                  <a:extLst>
                    <a:ext uri="{9D8B030D-6E8A-4147-A177-3AD203B41FA5}">
                      <a16:colId xmlns:a16="http://schemas.microsoft.com/office/drawing/2014/main" val="20000"/>
                    </a:ext>
                  </a:extLst>
                </a:gridCol>
                <a:gridCol w="4216170">
                  <a:extLst>
                    <a:ext uri="{9D8B030D-6E8A-4147-A177-3AD203B41FA5}">
                      <a16:colId xmlns:a16="http://schemas.microsoft.com/office/drawing/2014/main" val="20001"/>
                    </a:ext>
                  </a:extLst>
                </a:gridCol>
                <a:gridCol w="2594248">
                  <a:extLst>
                    <a:ext uri="{9D8B030D-6E8A-4147-A177-3AD203B41FA5}">
                      <a16:colId xmlns:a16="http://schemas.microsoft.com/office/drawing/2014/main" val="20002"/>
                    </a:ext>
                  </a:extLst>
                </a:gridCol>
                <a:gridCol w="2928097">
                  <a:extLst>
                    <a:ext uri="{9D8B030D-6E8A-4147-A177-3AD203B41FA5}">
                      <a16:colId xmlns:a16="http://schemas.microsoft.com/office/drawing/2014/main" val="20003"/>
                    </a:ext>
                  </a:extLst>
                </a:gridCol>
              </a:tblGrid>
              <a:tr h="370840">
                <a:tc gridSpan="4">
                  <a:txBody>
                    <a:bodyPr/>
                    <a:lstStyle/>
                    <a:p>
                      <a:pPr algn="ctr" fontAlgn="ctr"/>
                      <a:r>
                        <a:rPr lang="en-US" sz="2000" b="1" i="0" u="none" strike="noStrike" dirty="0">
                          <a:solidFill>
                            <a:schemeClr val="bg1"/>
                          </a:solidFill>
                          <a:effectLst/>
                          <a:latin typeface="Calibri" panose="020F0502020204030204" pitchFamily="34" charset="0"/>
                        </a:rPr>
                        <a:t>Inverted Rate Structure Refund entitlement</a:t>
                      </a:r>
                    </a:p>
                  </a:txBody>
                  <a:tcPr marL="3175" marR="3175" marT="3175" marB="0" anchor="ctr"/>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10000"/>
                  </a:ext>
                </a:extLst>
              </a:tr>
              <a:tr h="370840">
                <a:tc>
                  <a:txBody>
                    <a:bodyPr/>
                    <a:lstStyle/>
                    <a:p>
                      <a:pPr algn="ctr" fontAlgn="ctr"/>
                      <a:r>
                        <a:rPr lang="en-IN" sz="1800" b="1" i="0" u="none" strike="noStrike" dirty="0" err="1">
                          <a:solidFill>
                            <a:srgbClr val="000000"/>
                          </a:solidFill>
                          <a:effectLst/>
                          <a:latin typeface="Calibri" panose="020F0502020204030204" pitchFamily="34" charset="0"/>
                        </a:rPr>
                        <a:t>S.No</a:t>
                      </a:r>
                      <a:r>
                        <a:rPr lang="en-IN" sz="1800" b="1" i="0" u="none" strike="noStrike" dirty="0">
                          <a:solidFill>
                            <a:srgbClr val="000000"/>
                          </a:solidFill>
                          <a:effectLst/>
                          <a:latin typeface="Calibri" panose="020F0502020204030204" pitchFamily="34" charset="0"/>
                        </a:rPr>
                        <a:t>.</a:t>
                      </a:r>
                    </a:p>
                  </a:txBody>
                  <a:tcPr marL="3175" marR="3175" marT="3175" marB="0" anchor="ctr"/>
                </a:tc>
                <a:tc>
                  <a:txBody>
                    <a:bodyPr/>
                    <a:lstStyle/>
                    <a:p>
                      <a:pPr algn="ctr" fontAlgn="ctr"/>
                      <a:r>
                        <a:rPr lang="en-IN" sz="1800" b="1" i="0" u="none" strike="noStrike" dirty="0">
                          <a:solidFill>
                            <a:srgbClr val="000000"/>
                          </a:solidFill>
                          <a:effectLst/>
                          <a:latin typeface="Calibri" panose="020F0502020204030204" pitchFamily="34" charset="0"/>
                        </a:rPr>
                        <a:t>Details</a:t>
                      </a:r>
                    </a:p>
                  </a:txBody>
                  <a:tcPr marL="3175" marR="3175" marT="3175" marB="0" anchor="ctr"/>
                </a:tc>
                <a:tc>
                  <a:txBody>
                    <a:bodyPr/>
                    <a:lstStyle/>
                    <a:p>
                      <a:pPr algn="ctr" fontAlgn="ctr"/>
                      <a:r>
                        <a:rPr lang="en-IN" sz="1800" b="1" i="0" u="none" strike="noStrike" dirty="0">
                          <a:solidFill>
                            <a:srgbClr val="000000"/>
                          </a:solidFill>
                          <a:effectLst/>
                          <a:latin typeface="Calibri" panose="020F0502020204030204" pitchFamily="34" charset="0"/>
                        </a:rPr>
                        <a:t>As per amended provisions</a:t>
                      </a:r>
                    </a:p>
                  </a:txBody>
                  <a:tcPr marL="3175" marR="3175" marT="3175" marB="0" anchor="ctr"/>
                </a:tc>
                <a:tc>
                  <a:txBody>
                    <a:bodyPr/>
                    <a:lstStyle/>
                    <a:p>
                      <a:pPr algn="ctr" fontAlgn="ctr"/>
                      <a:r>
                        <a:rPr lang="en-US" sz="1800" b="1" i="0" u="none" strike="noStrike" dirty="0">
                          <a:solidFill>
                            <a:srgbClr val="000000"/>
                          </a:solidFill>
                          <a:effectLst/>
                          <a:latin typeface="Calibri" panose="020F0502020204030204" pitchFamily="34" charset="0"/>
                        </a:rPr>
                        <a:t>As per Gujarat HC decision</a:t>
                      </a:r>
                    </a:p>
                  </a:txBody>
                  <a:tcPr marL="3175" marR="3175" marT="3175" marB="0" anchor="ctr"/>
                </a:tc>
                <a:extLst>
                  <a:ext uri="{0D108BD9-81ED-4DB2-BD59-A6C34878D82A}">
                    <a16:rowId xmlns:a16="http://schemas.microsoft.com/office/drawing/2014/main" val="10001"/>
                  </a:ext>
                </a:extLst>
              </a:tr>
              <a:tr h="370840">
                <a:tc>
                  <a:txBody>
                    <a:bodyPr/>
                    <a:lstStyle/>
                    <a:p>
                      <a:pPr algn="ctr" fontAlgn="b"/>
                      <a:r>
                        <a:rPr lang="en-IN" sz="1400" b="1" i="0" u="none" strike="noStrike" dirty="0">
                          <a:solidFill>
                            <a:srgbClr val="000000"/>
                          </a:solidFill>
                          <a:effectLst/>
                          <a:latin typeface="Calibri" panose="020F0502020204030204" pitchFamily="34" charset="0"/>
                        </a:rPr>
                        <a:t>1</a:t>
                      </a:r>
                    </a:p>
                  </a:txBody>
                  <a:tcPr marL="3175" marR="3175" marT="3175" marB="0" anchor="b"/>
                </a:tc>
                <a:tc>
                  <a:txBody>
                    <a:bodyPr/>
                    <a:lstStyle/>
                    <a:p>
                      <a:pPr algn="ctr" fontAlgn="ctr"/>
                      <a:r>
                        <a:rPr lang="en-IN" sz="1400" b="1" i="0" u="none" strike="noStrike" dirty="0">
                          <a:solidFill>
                            <a:srgbClr val="000000"/>
                          </a:solidFill>
                          <a:effectLst/>
                          <a:latin typeface="Calibri" panose="020F0502020204030204" pitchFamily="34" charset="0"/>
                        </a:rPr>
                        <a:t>Total turnover in a tax period</a:t>
                      </a:r>
                    </a:p>
                  </a:txBody>
                  <a:tcPr marL="3175" marR="3175" marT="3175" marB="0" anchor="ctr"/>
                </a:tc>
                <a:tc>
                  <a:txBody>
                    <a:bodyPr/>
                    <a:lstStyle/>
                    <a:p>
                      <a:pPr algn="ctr" fontAlgn="ctr"/>
                      <a:r>
                        <a:rPr lang="en-IN" sz="1400" b="1" i="0" u="none" strike="noStrike" dirty="0">
                          <a:solidFill>
                            <a:srgbClr val="000000"/>
                          </a:solidFill>
                          <a:effectLst/>
                          <a:latin typeface="Calibri" panose="020F0502020204030204" pitchFamily="34" charset="0"/>
                        </a:rPr>
                        <a:t>Rs.1,00,00,000</a:t>
                      </a:r>
                    </a:p>
                  </a:txBody>
                  <a:tcPr marL="3175" marR="3175" marT="3175" marB="0" anchor="ctr"/>
                </a:tc>
                <a:tc>
                  <a:txBody>
                    <a:bodyPr/>
                    <a:lstStyle/>
                    <a:p>
                      <a:pPr algn="ctr" fontAlgn="ctr"/>
                      <a:r>
                        <a:rPr lang="en-IN" sz="1400" b="1" i="0" u="none" strike="noStrike" dirty="0">
                          <a:solidFill>
                            <a:srgbClr val="000000"/>
                          </a:solidFill>
                          <a:effectLst/>
                          <a:latin typeface="Calibri" panose="020F0502020204030204" pitchFamily="34" charset="0"/>
                        </a:rPr>
                        <a:t>Rs.1,00,00,000</a:t>
                      </a:r>
                    </a:p>
                  </a:txBody>
                  <a:tcPr marL="3175" marR="3175" marT="3175" marB="0" anchor="ctr"/>
                </a:tc>
                <a:extLst>
                  <a:ext uri="{0D108BD9-81ED-4DB2-BD59-A6C34878D82A}">
                    <a16:rowId xmlns:a16="http://schemas.microsoft.com/office/drawing/2014/main" val="10002"/>
                  </a:ext>
                </a:extLst>
              </a:tr>
              <a:tr h="370840">
                <a:tc>
                  <a:txBody>
                    <a:bodyPr/>
                    <a:lstStyle/>
                    <a:p>
                      <a:pPr algn="ctr" fontAlgn="b"/>
                      <a:r>
                        <a:rPr lang="en-IN" sz="1400" b="1" i="0" u="none" strike="noStrike">
                          <a:solidFill>
                            <a:srgbClr val="000000"/>
                          </a:solidFill>
                          <a:effectLst/>
                          <a:latin typeface="Calibri" panose="020F0502020204030204" pitchFamily="34" charset="0"/>
                        </a:rPr>
                        <a:t>2</a:t>
                      </a:r>
                    </a:p>
                  </a:txBody>
                  <a:tcPr marL="3175" marR="3175" marT="3175" marB="0" anchor="b"/>
                </a:tc>
                <a:tc>
                  <a:txBody>
                    <a:bodyPr/>
                    <a:lstStyle/>
                    <a:p>
                      <a:pPr algn="ctr" fontAlgn="ctr"/>
                      <a:r>
                        <a:rPr lang="en-US" sz="1400" b="1" i="0" u="none" strike="noStrike" dirty="0">
                          <a:solidFill>
                            <a:srgbClr val="000000"/>
                          </a:solidFill>
                          <a:effectLst/>
                          <a:latin typeface="Calibri" panose="020F0502020204030204" pitchFamily="34" charset="0"/>
                        </a:rPr>
                        <a:t>Turnover of goods having Inverted Rate Structure</a:t>
                      </a:r>
                    </a:p>
                  </a:txBody>
                  <a:tcPr marL="3175" marR="3175" marT="3175" marB="0" anchor="ctr"/>
                </a:tc>
                <a:tc>
                  <a:txBody>
                    <a:bodyPr/>
                    <a:lstStyle/>
                    <a:p>
                      <a:pPr algn="ctr" fontAlgn="ctr"/>
                      <a:r>
                        <a:rPr lang="en-IN" sz="1400" b="1" i="0" u="none" strike="noStrike" dirty="0">
                          <a:solidFill>
                            <a:srgbClr val="000000"/>
                          </a:solidFill>
                          <a:effectLst/>
                          <a:latin typeface="Calibri" panose="020F0502020204030204" pitchFamily="34" charset="0"/>
                        </a:rPr>
                        <a:t>Rs.50,00,000</a:t>
                      </a:r>
                    </a:p>
                  </a:txBody>
                  <a:tcPr marL="3175" marR="3175" marT="3175" marB="0" anchor="ctr"/>
                </a:tc>
                <a:tc>
                  <a:txBody>
                    <a:bodyPr/>
                    <a:lstStyle/>
                    <a:p>
                      <a:pPr algn="ctr" fontAlgn="ctr"/>
                      <a:r>
                        <a:rPr lang="en-IN" sz="1400" b="1" i="0" u="none" strike="noStrike">
                          <a:solidFill>
                            <a:srgbClr val="000000"/>
                          </a:solidFill>
                          <a:effectLst/>
                          <a:latin typeface="Calibri" panose="020F0502020204030204" pitchFamily="34" charset="0"/>
                        </a:rPr>
                        <a:t>Rs.50,00,000</a:t>
                      </a:r>
                    </a:p>
                  </a:txBody>
                  <a:tcPr marL="3175" marR="3175" marT="3175" marB="0" anchor="ctr"/>
                </a:tc>
                <a:extLst>
                  <a:ext uri="{0D108BD9-81ED-4DB2-BD59-A6C34878D82A}">
                    <a16:rowId xmlns:a16="http://schemas.microsoft.com/office/drawing/2014/main" val="10003"/>
                  </a:ext>
                </a:extLst>
              </a:tr>
              <a:tr h="370840">
                <a:tc>
                  <a:txBody>
                    <a:bodyPr/>
                    <a:lstStyle/>
                    <a:p>
                      <a:pPr algn="ctr" fontAlgn="b"/>
                      <a:r>
                        <a:rPr lang="en-IN" sz="1400" b="1" i="0" u="none" strike="noStrike">
                          <a:solidFill>
                            <a:srgbClr val="000000"/>
                          </a:solidFill>
                          <a:effectLst/>
                          <a:latin typeface="Calibri" panose="020F0502020204030204" pitchFamily="34" charset="0"/>
                        </a:rPr>
                        <a:t>3</a:t>
                      </a:r>
                    </a:p>
                  </a:txBody>
                  <a:tcPr marL="3175" marR="3175" marT="3175" marB="0" anchor="b"/>
                </a:tc>
                <a:tc>
                  <a:txBody>
                    <a:bodyPr/>
                    <a:lstStyle/>
                    <a:p>
                      <a:pPr algn="ctr" fontAlgn="ctr"/>
                      <a:r>
                        <a:rPr lang="en-US" sz="1400" b="1" i="0" u="none" strike="noStrike" dirty="0">
                          <a:solidFill>
                            <a:srgbClr val="000000"/>
                          </a:solidFill>
                          <a:effectLst/>
                          <a:latin typeface="Calibri" panose="020F0502020204030204" pitchFamily="34" charset="0"/>
                        </a:rPr>
                        <a:t>GST payable on the above @ 5 %</a:t>
                      </a:r>
                    </a:p>
                  </a:txBody>
                  <a:tcPr marL="3175" marR="3175" marT="3175" marB="0" anchor="ctr"/>
                </a:tc>
                <a:tc>
                  <a:txBody>
                    <a:bodyPr/>
                    <a:lstStyle/>
                    <a:p>
                      <a:pPr algn="ctr" fontAlgn="ctr"/>
                      <a:r>
                        <a:rPr lang="en-IN" sz="1400" b="1" i="0" u="none" strike="noStrike" dirty="0">
                          <a:solidFill>
                            <a:srgbClr val="000000"/>
                          </a:solidFill>
                          <a:effectLst/>
                          <a:latin typeface="Calibri" panose="020F0502020204030204" pitchFamily="34" charset="0"/>
                        </a:rPr>
                        <a:t>Rs.2,50,000</a:t>
                      </a:r>
                    </a:p>
                  </a:txBody>
                  <a:tcPr marL="3175" marR="3175" marT="3175" marB="0" anchor="ctr"/>
                </a:tc>
                <a:tc>
                  <a:txBody>
                    <a:bodyPr/>
                    <a:lstStyle/>
                    <a:p>
                      <a:pPr algn="ctr" fontAlgn="ctr"/>
                      <a:r>
                        <a:rPr lang="en-IN" sz="1400" b="1" i="0" u="none" strike="noStrike" dirty="0">
                          <a:solidFill>
                            <a:srgbClr val="000000"/>
                          </a:solidFill>
                          <a:effectLst/>
                          <a:latin typeface="Calibri" panose="020F0502020204030204" pitchFamily="34" charset="0"/>
                        </a:rPr>
                        <a:t>Rs.2,50,000</a:t>
                      </a:r>
                    </a:p>
                  </a:txBody>
                  <a:tcPr marL="3175" marR="3175" marT="3175" marB="0" anchor="ctr"/>
                </a:tc>
                <a:extLst>
                  <a:ext uri="{0D108BD9-81ED-4DB2-BD59-A6C34878D82A}">
                    <a16:rowId xmlns:a16="http://schemas.microsoft.com/office/drawing/2014/main" val="10004"/>
                  </a:ext>
                </a:extLst>
              </a:tr>
              <a:tr h="370840">
                <a:tc>
                  <a:txBody>
                    <a:bodyPr/>
                    <a:lstStyle/>
                    <a:p>
                      <a:pPr algn="ctr" fontAlgn="b"/>
                      <a:r>
                        <a:rPr lang="en-IN" sz="1400" b="1" i="0" u="none" strike="noStrike">
                          <a:solidFill>
                            <a:srgbClr val="000000"/>
                          </a:solidFill>
                          <a:effectLst/>
                          <a:latin typeface="Calibri" panose="020F0502020204030204" pitchFamily="34" charset="0"/>
                        </a:rPr>
                        <a:t>4</a:t>
                      </a:r>
                    </a:p>
                  </a:txBody>
                  <a:tcPr marL="3175" marR="3175" marT="3175" marB="0" anchor="b"/>
                </a:tc>
                <a:tc>
                  <a:txBody>
                    <a:bodyPr/>
                    <a:lstStyle/>
                    <a:p>
                      <a:pPr algn="ctr" fontAlgn="ctr"/>
                      <a:r>
                        <a:rPr lang="en-US" sz="1400" b="1" i="0" u="none" strike="noStrike">
                          <a:solidFill>
                            <a:srgbClr val="000000"/>
                          </a:solidFill>
                          <a:effectLst/>
                          <a:latin typeface="Calibri" panose="020F0502020204030204" pitchFamily="34" charset="0"/>
                        </a:rPr>
                        <a:t>ITC availed in a tax period - Inputs</a:t>
                      </a:r>
                    </a:p>
                  </a:txBody>
                  <a:tcPr marL="3175" marR="3175" marT="3175" marB="0" anchor="ctr"/>
                </a:tc>
                <a:tc>
                  <a:txBody>
                    <a:bodyPr/>
                    <a:lstStyle/>
                    <a:p>
                      <a:pPr algn="ctr" fontAlgn="ctr"/>
                      <a:r>
                        <a:rPr lang="en-IN" sz="1400" b="1" i="0" u="none" strike="noStrike" dirty="0">
                          <a:solidFill>
                            <a:srgbClr val="000000"/>
                          </a:solidFill>
                          <a:effectLst/>
                          <a:latin typeface="Calibri" panose="020F0502020204030204" pitchFamily="34" charset="0"/>
                        </a:rPr>
                        <a:t>Rs.6,00,000</a:t>
                      </a:r>
                    </a:p>
                  </a:txBody>
                  <a:tcPr marL="3175" marR="3175" marT="3175" marB="0" anchor="ctr"/>
                </a:tc>
                <a:tc>
                  <a:txBody>
                    <a:bodyPr/>
                    <a:lstStyle/>
                    <a:p>
                      <a:pPr algn="ctr" fontAlgn="ctr"/>
                      <a:r>
                        <a:rPr lang="en-IN" sz="1400" b="1" i="0" u="none" strike="noStrike" dirty="0">
                          <a:solidFill>
                            <a:srgbClr val="000000"/>
                          </a:solidFill>
                          <a:effectLst/>
                          <a:latin typeface="Calibri" panose="020F0502020204030204" pitchFamily="34" charset="0"/>
                        </a:rPr>
                        <a:t>Rs.6,00,000</a:t>
                      </a:r>
                    </a:p>
                  </a:txBody>
                  <a:tcPr marL="3175" marR="3175" marT="3175" marB="0" anchor="ctr"/>
                </a:tc>
                <a:extLst>
                  <a:ext uri="{0D108BD9-81ED-4DB2-BD59-A6C34878D82A}">
                    <a16:rowId xmlns:a16="http://schemas.microsoft.com/office/drawing/2014/main" val="10005"/>
                  </a:ext>
                </a:extLst>
              </a:tr>
              <a:tr h="370840">
                <a:tc>
                  <a:txBody>
                    <a:bodyPr/>
                    <a:lstStyle/>
                    <a:p>
                      <a:pPr algn="ctr" fontAlgn="b"/>
                      <a:r>
                        <a:rPr lang="en-IN" sz="1400" b="1" i="0" u="none" strike="noStrike">
                          <a:solidFill>
                            <a:srgbClr val="000000"/>
                          </a:solidFill>
                          <a:effectLst/>
                          <a:latin typeface="Calibri" panose="020F0502020204030204" pitchFamily="34" charset="0"/>
                        </a:rPr>
                        <a:t>5</a:t>
                      </a:r>
                    </a:p>
                  </a:txBody>
                  <a:tcPr marL="3175" marR="3175" marT="3175" marB="0" anchor="b"/>
                </a:tc>
                <a:tc>
                  <a:txBody>
                    <a:bodyPr/>
                    <a:lstStyle/>
                    <a:p>
                      <a:pPr algn="ctr" fontAlgn="ctr"/>
                      <a:r>
                        <a:rPr lang="en-US" sz="1400" b="1" i="0" u="none" strike="noStrike">
                          <a:solidFill>
                            <a:srgbClr val="000000"/>
                          </a:solidFill>
                          <a:effectLst/>
                          <a:latin typeface="Calibri" panose="020F0502020204030204" pitchFamily="34" charset="0"/>
                        </a:rPr>
                        <a:t>ITC availed in a tax period - Input Services</a:t>
                      </a:r>
                    </a:p>
                  </a:txBody>
                  <a:tcPr marL="3175" marR="3175" marT="3175" marB="0" anchor="ctr"/>
                </a:tc>
                <a:tc>
                  <a:txBody>
                    <a:bodyPr/>
                    <a:lstStyle/>
                    <a:p>
                      <a:pPr algn="ctr" fontAlgn="ctr"/>
                      <a:r>
                        <a:rPr lang="en-IN" sz="1400" b="1" i="0" u="none" strike="noStrike" dirty="0">
                          <a:solidFill>
                            <a:srgbClr val="000000"/>
                          </a:solidFill>
                          <a:effectLst/>
                          <a:latin typeface="Calibri" panose="020F0502020204030204" pitchFamily="34" charset="0"/>
                        </a:rPr>
                        <a:t>Rs.2,00,000</a:t>
                      </a:r>
                    </a:p>
                  </a:txBody>
                  <a:tcPr marL="3175" marR="3175" marT="3175" marB="0" anchor="ctr"/>
                </a:tc>
                <a:tc>
                  <a:txBody>
                    <a:bodyPr/>
                    <a:lstStyle/>
                    <a:p>
                      <a:pPr algn="ctr" fontAlgn="ctr"/>
                      <a:r>
                        <a:rPr lang="en-IN" sz="1400" b="1" i="0" u="none" strike="noStrike" dirty="0">
                          <a:solidFill>
                            <a:srgbClr val="000000"/>
                          </a:solidFill>
                          <a:effectLst/>
                          <a:latin typeface="Calibri" panose="020F0502020204030204" pitchFamily="34" charset="0"/>
                        </a:rPr>
                        <a:t>Rs.2,00,000</a:t>
                      </a:r>
                    </a:p>
                  </a:txBody>
                  <a:tcPr marL="3175" marR="3175" marT="3175" marB="0" anchor="ctr"/>
                </a:tc>
                <a:extLst>
                  <a:ext uri="{0D108BD9-81ED-4DB2-BD59-A6C34878D82A}">
                    <a16:rowId xmlns:a16="http://schemas.microsoft.com/office/drawing/2014/main" val="10006"/>
                  </a:ext>
                </a:extLst>
              </a:tr>
              <a:tr h="370840">
                <a:tc>
                  <a:txBody>
                    <a:bodyPr/>
                    <a:lstStyle/>
                    <a:p>
                      <a:pPr algn="ctr" fontAlgn="b"/>
                      <a:r>
                        <a:rPr lang="en-IN" sz="1400" b="1" i="0" u="none" strike="noStrike">
                          <a:solidFill>
                            <a:srgbClr val="000000"/>
                          </a:solidFill>
                          <a:effectLst/>
                          <a:latin typeface="Calibri" panose="020F0502020204030204" pitchFamily="34" charset="0"/>
                        </a:rPr>
                        <a:t>6</a:t>
                      </a:r>
                    </a:p>
                  </a:txBody>
                  <a:tcPr marL="3175" marR="3175" marT="3175" marB="0" anchor="b"/>
                </a:tc>
                <a:tc>
                  <a:txBody>
                    <a:bodyPr/>
                    <a:lstStyle/>
                    <a:p>
                      <a:pPr algn="ctr" fontAlgn="ctr"/>
                      <a:r>
                        <a:rPr lang="en-US" sz="1400" b="1" i="0" u="none" strike="noStrike" dirty="0">
                          <a:solidFill>
                            <a:srgbClr val="000000"/>
                          </a:solidFill>
                          <a:effectLst/>
                          <a:latin typeface="Calibri" panose="020F0502020204030204" pitchFamily="34" charset="0"/>
                        </a:rPr>
                        <a:t>ITC availed in a tax period - Total</a:t>
                      </a:r>
                    </a:p>
                  </a:txBody>
                  <a:tcPr marL="3175" marR="3175" marT="3175" marB="0" anchor="ctr"/>
                </a:tc>
                <a:tc>
                  <a:txBody>
                    <a:bodyPr/>
                    <a:lstStyle/>
                    <a:p>
                      <a:pPr algn="ctr" fontAlgn="ctr"/>
                      <a:r>
                        <a:rPr lang="en-IN" sz="1400" b="1" i="0" u="none" strike="noStrike">
                          <a:solidFill>
                            <a:srgbClr val="000000"/>
                          </a:solidFill>
                          <a:effectLst/>
                          <a:latin typeface="Calibri" panose="020F0502020204030204" pitchFamily="34" charset="0"/>
                        </a:rPr>
                        <a:t>Rs.8,00,000</a:t>
                      </a:r>
                      <a:endParaRPr lang="en-IN" sz="1400" b="1" i="0" u="none" strike="noStrike" dirty="0">
                        <a:solidFill>
                          <a:srgbClr val="000000"/>
                        </a:solidFill>
                        <a:effectLst/>
                        <a:latin typeface="Calibri" panose="020F0502020204030204" pitchFamily="34" charset="0"/>
                      </a:endParaRPr>
                    </a:p>
                  </a:txBody>
                  <a:tcPr marL="3175" marR="3175" marT="3175" marB="0" anchor="ctr"/>
                </a:tc>
                <a:tc>
                  <a:txBody>
                    <a:bodyPr/>
                    <a:lstStyle/>
                    <a:p>
                      <a:pPr algn="ctr" fontAlgn="ctr"/>
                      <a:r>
                        <a:rPr lang="en-IN" sz="1400" b="1" i="0" u="none" strike="noStrike" dirty="0">
                          <a:solidFill>
                            <a:srgbClr val="000000"/>
                          </a:solidFill>
                          <a:effectLst/>
                          <a:latin typeface="Calibri" panose="020F0502020204030204" pitchFamily="34" charset="0"/>
                        </a:rPr>
                        <a:t>Rs.8,00,000</a:t>
                      </a:r>
                    </a:p>
                  </a:txBody>
                  <a:tcPr marL="3175" marR="3175" marT="3175" marB="0" anchor="ctr"/>
                </a:tc>
                <a:extLst>
                  <a:ext uri="{0D108BD9-81ED-4DB2-BD59-A6C34878D82A}">
                    <a16:rowId xmlns:a16="http://schemas.microsoft.com/office/drawing/2014/main" val="10007"/>
                  </a:ext>
                </a:extLst>
              </a:tr>
              <a:tr h="370840">
                <a:tc>
                  <a:txBody>
                    <a:bodyPr/>
                    <a:lstStyle/>
                    <a:p>
                      <a:pPr algn="ctr" fontAlgn="b"/>
                      <a:r>
                        <a:rPr lang="en-IN" sz="1400" b="1" i="0" u="none" strike="noStrike">
                          <a:solidFill>
                            <a:srgbClr val="000000"/>
                          </a:solidFill>
                          <a:effectLst/>
                          <a:latin typeface="Calibri" panose="020F0502020204030204" pitchFamily="34" charset="0"/>
                        </a:rPr>
                        <a:t>7</a:t>
                      </a:r>
                    </a:p>
                  </a:txBody>
                  <a:tcPr marL="3175" marR="3175" marT="3175" marB="0" anchor="b"/>
                </a:tc>
                <a:tc>
                  <a:txBody>
                    <a:bodyPr/>
                    <a:lstStyle/>
                    <a:p>
                      <a:pPr algn="ctr" fontAlgn="ctr"/>
                      <a:r>
                        <a:rPr lang="en-IN" sz="1400" b="1" i="0" u="none" strike="noStrike">
                          <a:solidFill>
                            <a:srgbClr val="000000"/>
                          </a:solidFill>
                          <a:effectLst/>
                          <a:latin typeface="Calibri" panose="020F0502020204030204" pitchFamily="34" charset="0"/>
                        </a:rPr>
                        <a:t>Refund entitlement formula</a:t>
                      </a:r>
                    </a:p>
                  </a:txBody>
                  <a:tcPr marL="3175" marR="3175" marT="3175" marB="0" anchor="ctr"/>
                </a:tc>
                <a:tc>
                  <a:txBody>
                    <a:bodyPr/>
                    <a:lstStyle/>
                    <a:p>
                      <a:pPr algn="ctr" fontAlgn="ctr"/>
                      <a:r>
                        <a:rPr lang="en-IN" sz="1400" b="1" i="0" u="none" strike="noStrike">
                          <a:solidFill>
                            <a:srgbClr val="000000"/>
                          </a:solidFill>
                          <a:effectLst/>
                          <a:latin typeface="Calibri" panose="020F0502020204030204" pitchFamily="34" charset="0"/>
                        </a:rPr>
                        <a:t>[(2) / (1)]*(4) - (3)</a:t>
                      </a:r>
                    </a:p>
                  </a:txBody>
                  <a:tcPr marL="3175" marR="3175" marT="3175" marB="0" anchor="ctr"/>
                </a:tc>
                <a:tc>
                  <a:txBody>
                    <a:bodyPr/>
                    <a:lstStyle/>
                    <a:p>
                      <a:pPr algn="ctr" fontAlgn="ctr"/>
                      <a:r>
                        <a:rPr lang="en-IN" sz="1400" b="1" i="0" u="none" strike="noStrike" dirty="0">
                          <a:solidFill>
                            <a:srgbClr val="000000"/>
                          </a:solidFill>
                          <a:effectLst/>
                          <a:latin typeface="Calibri" panose="020F0502020204030204" pitchFamily="34" charset="0"/>
                        </a:rPr>
                        <a:t>[(2) / (1)]*(6) - (3)</a:t>
                      </a:r>
                    </a:p>
                  </a:txBody>
                  <a:tcPr marL="3175" marR="3175" marT="3175" marB="0" anchor="ctr"/>
                </a:tc>
                <a:extLst>
                  <a:ext uri="{0D108BD9-81ED-4DB2-BD59-A6C34878D82A}">
                    <a16:rowId xmlns:a16="http://schemas.microsoft.com/office/drawing/2014/main" val="10008"/>
                  </a:ext>
                </a:extLst>
              </a:tr>
              <a:tr h="370840">
                <a:tc>
                  <a:txBody>
                    <a:bodyPr/>
                    <a:lstStyle/>
                    <a:p>
                      <a:pPr algn="ctr" fontAlgn="b"/>
                      <a:r>
                        <a:rPr lang="en-IN" sz="1400" b="1" i="0" u="none" strike="noStrike">
                          <a:solidFill>
                            <a:srgbClr val="000000"/>
                          </a:solidFill>
                          <a:effectLst/>
                          <a:latin typeface="Calibri" panose="020F0502020204030204" pitchFamily="34" charset="0"/>
                        </a:rPr>
                        <a:t>8</a:t>
                      </a:r>
                    </a:p>
                  </a:txBody>
                  <a:tcPr marL="3175" marR="3175" marT="3175" marB="0" anchor="b"/>
                </a:tc>
                <a:tc>
                  <a:txBody>
                    <a:bodyPr/>
                    <a:lstStyle/>
                    <a:p>
                      <a:pPr algn="ctr" fontAlgn="ctr"/>
                      <a:r>
                        <a:rPr lang="en-IN" sz="1400" b="1" i="0" u="none" strike="noStrike">
                          <a:solidFill>
                            <a:srgbClr val="000000"/>
                          </a:solidFill>
                          <a:effectLst/>
                          <a:latin typeface="Calibri" panose="020F0502020204030204" pitchFamily="34" charset="0"/>
                        </a:rPr>
                        <a:t>Refund entitlement amount</a:t>
                      </a:r>
                    </a:p>
                  </a:txBody>
                  <a:tcPr marL="3175" marR="3175" marT="3175" marB="0" anchor="ctr"/>
                </a:tc>
                <a:tc>
                  <a:txBody>
                    <a:bodyPr/>
                    <a:lstStyle/>
                    <a:p>
                      <a:pPr algn="ctr" fontAlgn="ctr"/>
                      <a:r>
                        <a:rPr lang="en-IN" sz="1400" b="1" i="0" u="none" strike="noStrike" dirty="0">
                          <a:solidFill>
                            <a:srgbClr val="000000"/>
                          </a:solidFill>
                          <a:effectLst/>
                          <a:latin typeface="Calibri" panose="020F0502020204030204" pitchFamily="34" charset="0"/>
                        </a:rPr>
                        <a:t>Rs.50,000</a:t>
                      </a:r>
                    </a:p>
                  </a:txBody>
                  <a:tcPr marL="3175" marR="3175" marT="3175" marB="0" anchor="ctr"/>
                </a:tc>
                <a:tc>
                  <a:txBody>
                    <a:bodyPr/>
                    <a:lstStyle/>
                    <a:p>
                      <a:pPr algn="ctr" fontAlgn="ctr"/>
                      <a:r>
                        <a:rPr lang="en-IN" sz="1400" b="1" i="0" u="none" strike="noStrike" dirty="0">
                          <a:solidFill>
                            <a:srgbClr val="000000"/>
                          </a:solidFill>
                          <a:effectLst/>
                          <a:latin typeface="Calibri" panose="020F0502020204030204" pitchFamily="34" charset="0"/>
                        </a:rPr>
                        <a:t>Rs.1,50,000</a:t>
                      </a:r>
                    </a:p>
                  </a:txBody>
                  <a:tcPr marL="3175" marR="3175" marT="3175" marB="0" anchor="ctr"/>
                </a:tc>
                <a:extLst>
                  <a:ext uri="{0D108BD9-81ED-4DB2-BD59-A6C34878D82A}">
                    <a16:rowId xmlns:a16="http://schemas.microsoft.com/office/drawing/2014/main" val="10009"/>
                  </a:ext>
                </a:extLst>
              </a:tr>
            </a:tbl>
          </a:graphicData>
        </a:graphic>
      </p:graphicFrame>
      <p:sp>
        <p:nvSpPr>
          <p:cNvPr id="4" name="Slide Number Placeholder 3"/>
          <p:cNvSpPr>
            <a:spLocks noGrp="1"/>
          </p:cNvSpPr>
          <p:nvPr>
            <p:ph type="sldNum" sz="quarter" idx="12"/>
          </p:nvPr>
        </p:nvSpPr>
        <p:spPr/>
        <p:txBody>
          <a:bodyPr/>
          <a:lstStyle/>
          <a:p>
            <a:fld id="{D57F1E4F-1CFF-5643-939E-217C01CDF565}" type="slidenum">
              <a:rPr lang="en-US" b="1" smtClean="0"/>
              <a:pPr/>
              <a:t>8</a:t>
            </a:fld>
            <a:endParaRPr lang="en-US" b="1" dirty="0"/>
          </a:p>
        </p:txBody>
      </p:sp>
    </p:spTree>
    <p:extLst>
      <p:ext uri="{BB962C8B-B14F-4D97-AF65-F5344CB8AC3E}">
        <p14:creationId xmlns:p14="http://schemas.microsoft.com/office/powerpoint/2010/main" val="1903793841"/>
      </p:ext>
    </p:extLst>
  </p:cSld>
  <p:clrMapOvr>
    <a:masterClrMapping/>
  </p:clrMapOvr>
  <p:transition spd="slow">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9999" y="447188"/>
            <a:ext cx="11159951" cy="970450"/>
          </a:xfrm>
        </p:spPr>
        <p:txBody>
          <a:bodyPr/>
          <a:lstStyle/>
          <a:p>
            <a:r>
              <a:rPr lang="en-US" dirty="0"/>
              <a:t>Miscellanea</a:t>
            </a:r>
            <a:endParaRPr lang="en-IN" dirty="0"/>
          </a:p>
        </p:txBody>
      </p:sp>
      <p:sp>
        <p:nvSpPr>
          <p:cNvPr id="3" name="Content Placeholder 2"/>
          <p:cNvSpPr>
            <a:spLocks noGrp="1"/>
          </p:cNvSpPr>
          <p:nvPr>
            <p:ph idx="1"/>
          </p:nvPr>
        </p:nvSpPr>
        <p:spPr/>
        <p:txBody>
          <a:bodyPr>
            <a:normAutofit/>
          </a:bodyPr>
          <a:lstStyle/>
          <a:p>
            <a:endParaRPr lang="en-US" b="1" dirty="0"/>
          </a:p>
          <a:p>
            <a:r>
              <a:rPr lang="en-US" b="1" dirty="0"/>
              <a:t>Limitation to file the refund claim</a:t>
            </a:r>
          </a:p>
          <a:p>
            <a:endParaRPr lang="en-US" b="1" dirty="0"/>
          </a:p>
          <a:p>
            <a:r>
              <a:rPr lang="en-US" b="1" dirty="0"/>
              <a:t>Orders already passed – writ or appeal???</a:t>
            </a:r>
          </a:p>
          <a:p>
            <a:endParaRPr lang="en-US" b="1" dirty="0"/>
          </a:p>
          <a:p>
            <a:r>
              <a:rPr lang="en-US" b="1" dirty="0"/>
              <a:t>Supplementary claims</a:t>
            </a:r>
          </a:p>
          <a:p>
            <a:endParaRPr lang="en-US" b="1" dirty="0"/>
          </a:p>
          <a:p>
            <a:r>
              <a:rPr lang="en-US" b="1" dirty="0"/>
              <a:t>Momentary or perpetual ???</a:t>
            </a:r>
          </a:p>
          <a:p>
            <a:endParaRPr lang="en-US" b="1" dirty="0"/>
          </a:p>
        </p:txBody>
      </p:sp>
      <p:sp>
        <p:nvSpPr>
          <p:cNvPr id="4" name="Slide Number Placeholder 3"/>
          <p:cNvSpPr>
            <a:spLocks noGrp="1"/>
          </p:cNvSpPr>
          <p:nvPr>
            <p:ph type="sldNum" sz="quarter" idx="12"/>
          </p:nvPr>
        </p:nvSpPr>
        <p:spPr/>
        <p:txBody>
          <a:bodyPr/>
          <a:lstStyle/>
          <a:p>
            <a:fld id="{D57F1E4F-1CFF-5643-939E-217C01CDF565}" type="slidenum">
              <a:rPr lang="en-US" b="1" smtClean="0"/>
              <a:pPr/>
              <a:t>9</a:t>
            </a:fld>
            <a:endParaRPr lang="en-US" b="1" dirty="0"/>
          </a:p>
        </p:txBody>
      </p:sp>
    </p:spTree>
    <p:extLst>
      <p:ext uri="{BB962C8B-B14F-4D97-AF65-F5344CB8AC3E}">
        <p14:creationId xmlns:p14="http://schemas.microsoft.com/office/powerpoint/2010/main" val="4861101"/>
      </p:ext>
    </p:extLst>
  </p:cSld>
  <p:clrMapOvr>
    <a:masterClrMapping/>
  </p:clrMapOvr>
  <p:transition spd="slow">
    <p:wipe dir="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TM03457503[[fn=Quotable]]</Template>
  <TotalTime>153</TotalTime>
  <Words>487</Words>
  <Application>Microsoft Office PowerPoint</Application>
  <PresentationFormat>Widescreen</PresentationFormat>
  <Paragraphs>120</Paragraphs>
  <Slides>10</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Calibri</vt:lpstr>
      <vt:lpstr>Century Gothic</vt:lpstr>
      <vt:lpstr>Wingdings 2</vt:lpstr>
      <vt:lpstr>Quotable</vt:lpstr>
      <vt:lpstr>REFUND OF UNUTILISED ITC…</vt:lpstr>
      <vt:lpstr>Sec 54(3) of  CGST Act</vt:lpstr>
      <vt:lpstr>Inverted Duty Structure</vt:lpstr>
      <vt:lpstr>Rule 89(5) of CGST Rules (Pre-amendment)</vt:lpstr>
      <vt:lpstr>Rule 89(5) of CGST Rules (Post-amendment)</vt:lpstr>
      <vt:lpstr>Departmental Clarification</vt:lpstr>
      <vt:lpstr>VKC Footsteps vs UOI</vt:lpstr>
      <vt:lpstr>How to calculate…</vt:lpstr>
      <vt:lpstr>Miscellanea</vt:lpstr>
      <vt:lpstr>THANKS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REFUND OF UNUTILISED ITC</dc:title>
  <dc:creator>Jaikumar Seetharaman</dc:creator>
  <cp:lastModifiedBy>Nitin Chopra</cp:lastModifiedBy>
  <cp:revision>16</cp:revision>
  <dcterms:created xsi:type="dcterms:W3CDTF">2020-08-12T07:31:17Z</dcterms:created>
  <dcterms:modified xsi:type="dcterms:W3CDTF">2020-08-14T16:14:05Z</dcterms:modified>
</cp:coreProperties>
</file>